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82" r:id="rId4"/>
    <p:sldId id="272" r:id="rId5"/>
    <p:sldId id="271" r:id="rId6"/>
    <p:sldId id="281" r:id="rId7"/>
    <p:sldId id="276" r:id="rId8"/>
    <p:sldId id="277" r:id="rId9"/>
    <p:sldId id="268" r:id="rId10"/>
    <p:sldId id="278" r:id="rId11"/>
    <p:sldId id="274" r:id="rId12"/>
    <p:sldId id="280" r:id="rId13"/>
    <p:sldId id="269" r:id="rId14"/>
    <p:sldId id="27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7"/>
    <p:restoredTop sz="94722"/>
  </p:normalViewPr>
  <p:slideViewPr>
    <p:cSldViewPr snapToGrid="0">
      <p:cViewPr>
        <p:scale>
          <a:sx n="94" d="100"/>
          <a:sy n="94" d="100"/>
        </p:scale>
        <p:origin x="-14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ilea\Dropbox%20(University%20of%20Michigan)\PCA\output\TRUVEN_PCa_Prelim_Results_1029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Median OOPC and Financial Components for Biopsy</a:t>
            </a:r>
          </a:p>
        </c:rich>
      </c:tx>
      <c:layout>
        <c:manualLayout>
          <c:xMode val="edge"/>
          <c:yMode val="edge"/>
          <c:x val="0.16393438226690005"/>
          <c:y val="2.4638880347194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Results!$B$190</c:f>
              <c:strCache>
                <c:ptCount val="1"/>
                <c:pt idx="0">
                  <c:v>Co-Insurance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Results!$A$191:$A$202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  <c:pt idx="11">
                  <c:v>2020*</c:v>
                </c:pt>
              </c:strCache>
            </c:strRef>
          </c:cat>
          <c:val>
            <c:numRef>
              <c:f>Results!$B$191:$B$202</c:f>
              <c:numCache>
                <c:formatCode>_("$"* #,##0.00_);_("$"* \(#,##0.00\);_("$"* "-"??_);_(@_)</c:formatCode>
                <c:ptCount val="12"/>
                <c:pt idx="0">
                  <c:v>24.643002472300807</c:v>
                </c:pt>
                <c:pt idx="1">
                  <c:v>23.356797826246464</c:v>
                </c:pt>
                <c:pt idx="2">
                  <c:v>22.842295114675533</c:v>
                </c:pt>
                <c:pt idx="3">
                  <c:v>28.295680354887324</c:v>
                </c:pt>
                <c:pt idx="4">
                  <c:v>27.638340000085854</c:v>
                </c:pt>
                <c:pt idx="5">
                  <c:v>31.365265908015683</c:v>
                </c:pt>
                <c:pt idx="6">
                  <c:v>32.809093648556846</c:v>
                </c:pt>
                <c:pt idx="7">
                  <c:v>32.807111702991989</c:v>
                </c:pt>
                <c:pt idx="8">
                  <c:v>41.235121702839422</c:v>
                </c:pt>
                <c:pt idx="9">
                  <c:v>38.640714099965344</c:v>
                </c:pt>
                <c:pt idx="10">
                  <c:v>38.635228170556644</c:v>
                </c:pt>
                <c:pt idx="11">
                  <c:v>39.460999999999999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3-4948-9210-9DAC2C71F0A2}"/>
            </c:ext>
          </c:extLst>
        </c:ser>
        <c:ser>
          <c:idx val="1"/>
          <c:order val="1"/>
          <c:tx>
            <c:strRef>
              <c:f>Results!$C$190</c:f>
              <c:strCache>
                <c:ptCount val="1"/>
                <c:pt idx="0">
                  <c:v>Copayment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Results!$A$191:$A$202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  <c:pt idx="11">
                  <c:v>2020*</c:v>
                </c:pt>
              </c:strCache>
            </c:strRef>
          </c:cat>
          <c:val>
            <c:numRef>
              <c:f>Results!$C$191:$C$202</c:f>
              <c:numCache>
                <c:formatCode>_("$"* #,##0.00_);_("$"* \(#,##0.00\);_("$"* "-"??_);_(@_)</c:formatCode>
                <c:ptCount val="12"/>
                <c:pt idx="0">
                  <c:v>6.7621863799717525</c:v>
                </c:pt>
                <c:pt idx="1">
                  <c:v>10.370314737040024</c:v>
                </c:pt>
                <c:pt idx="2">
                  <c:v>10.14158415081422</c:v>
                </c:pt>
                <c:pt idx="3">
                  <c:v>10.017126707579466</c:v>
                </c:pt>
                <c:pt idx="4">
                  <c:v>9.7096481183222654</c:v>
                </c:pt>
                <c:pt idx="5">
                  <c:v>9.7166729475027047</c:v>
                </c:pt>
                <c:pt idx="6">
                  <c:v>8.2162776864106792</c:v>
                </c:pt>
                <c:pt idx="7">
                  <c:v>8.4222191573579082</c:v>
                </c:pt>
                <c:pt idx="8">
                  <c:v>6.9865877406984325</c:v>
                </c:pt>
                <c:pt idx="9">
                  <c:v>11.309034859243269</c:v>
                </c:pt>
                <c:pt idx="10">
                  <c:v>11.915002162272106</c:v>
                </c:pt>
                <c:pt idx="11">
                  <c:v>11.510199999999999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3-4948-9210-9DAC2C71F0A2}"/>
            </c:ext>
          </c:extLst>
        </c:ser>
        <c:ser>
          <c:idx val="2"/>
          <c:order val="2"/>
          <c:tx>
            <c:strRef>
              <c:f>Results!$D$190</c:f>
              <c:strCache>
                <c:ptCount val="1"/>
                <c:pt idx="0">
                  <c:v>Deductible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Results!$A$191:$A$202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  <c:pt idx="11">
                  <c:v>2020*</c:v>
                </c:pt>
              </c:strCache>
            </c:strRef>
          </c:cat>
          <c:val>
            <c:numRef>
              <c:f>Results!$D$191:$D$202</c:f>
              <c:numCache>
                <c:formatCode>_("$"* #,##0.00_);_("$"* \(#,##0.00\);_("$"* "-"??_);_(@_)</c:formatCode>
                <c:ptCount val="12"/>
                <c:pt idx="0">
                  <c:v>56.949229075171168</c:v>
                </c:pt>
                <c:pt idx="1">
                  <c:v>60.107542036907944</c:v>
                </c:pt>
                <c:pt idx="2">
                  <c:v>69.252903246657979</c:v>
                </c:pt>
                <c:pt idx="3">
                  <c:v>70.214576378738116</c:v>
                </c:pt>
                <c:pt idx="4">
                  <c:v>69.128179572195734</c:v>
                </c:pt>
                <c:pt idx="5">
                  <c:v>84.696931775479868</c:v>
                </c:pt>
                <c:pt idx="6">
                  <c:v>92.004096341612623</c:v>
                </c:pt>
                <c:pt idx="7">
                  <c:v>100.23813533896926</c:v>
                </c:pt>
                <c:pt idx="8">
                  <c:v>99.5831071605744</c:v>
                </c:pt>
                <c:pt idx="9">
                  <c:v>114.73531410912477</c:v>
                </c:pt>
                <c:pt idx="10">
                  <c:v>111.60659364500091</c:v>
                </c:pt>
                <c:pt idx="11">
                  <c:v>121.1178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3-4948-9210-9DAC2C71F0A2}"/>
            </c:ext>
          </c:extLst>
        </c:ser>
        <c:ser>
          <c:idx val="3"/>
          <c:order val="3"/>
          <c:tx>
            <c:strRef>
              <c:f>Results!$E$190</c:f>
              <c:strCache>
                <c:ptCount val="1"/>
                <c:pt idx="0">
                  <c:v>OOPC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Results!$A$191:$A$202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2019*</c:v>
                </c:pt>
                <c:pt idx="11">
                  <c:v>2020*</c:v>
                </c:pt>
              </c:strCache>
            </c:strRef>
          </c:cat>
          <c:val>
            <c:numRef>
              <c:f>Results!$E$191:$E$202</c:f>
              <c:numCache>
                <c:formatCode>_("$"* #,##0.00_);_("$"* \(#,##0.00\);_("$"* "-"??_);_(@_)</c:formatCode>
                <c:ptCount val="12"/>
                <c:pt idx="0">
                  <c:v>88.787384119289428</c:v>
                </c:pt>
                <c:pt idx="1">
                  <c:v>94.332678482133005</c:v>
                </c:pt>
                <c:pt idx="2">
                  <c:v>102.8834101845389</c:v>
                </c:pt>
                <c:pt idx="3">
                  <c:v>109.30022951557966</c:v>
                </c:pt>
                <c:pt idx="4">
                  <c:v>107.26652018226541</c:v>
                </c:pt>
                <c:pt idx="5">
                  <c:v>126.79657457082996</c:v>
                </c:pt>
                <c:pt idx="6">
                  <c:v>133.85825864516045</c:v>
                </c:pt>
                <c:pt idx="7">
                  <c:v>142.76579684800859</c:v>
                </c:pt>
                <c:pt idx="8">
                  <c:v>149.51593404291771</c:v>
                </c:pt>
                <c:pt idx="9">
                  <c:v>165.9521812426575</c:v>
                </c:pt>
                <c:pt idx="10">
                  <c:v>163.36950228079027</c:v>
                </c:pt>
                <c:pt idx="11">
                  <c:v>173.21199999999999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3-4948-9210-9DAC2C71F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989823"/>
        <c:axId val="430305279"/>
      </c:lineChart>
      <c:catAx>
        <c:axId val="99498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05279"/>
        <c:crosses val="autoZero"/>
        <c:auto val="1"/>
        <c:lblAlgn val="ctr"/>
        <c:lblOffset val="100"/>
        <c:noMultiLvlLbl val="0"/>
      </c:catAx>
      <c:valAx>
        <c:axId val="43030527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98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33642-77B5-4F35-9C25-61C0E3914CA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D92E9E-4043-4796-903C-701BF514CFC8}">
      <dgm:prSet/>
      <dgm:spPr/>
      <dgm:t>
        <a:bodyPr/>
        <a:lstStyle/>
        <a:p>
          <a:r>
            <a:rPr lang="en-US"/>
            <a:t>Financial Toxicity</a:t>
          </a:r>
        </a:p>
      </dgm:t>
    </dgm:pt>
    <dgm:pt modelId="{D11C9DBB-77E4-4284-811A-C2D00A34FD1E}" type="parTrans" cxnId="{475E98BF-D478-41F6-B79B-B547137B44FE}">
      <dgm:prSet/>
      <dgm:spPr/>
      <dgm:t>
        <a:bodyPr/>
        <a:lstStyle/>
        <a:p>
          <a:endParaRPr lang="en-US"/>
        </a:p>
      </dgm:t>
    </dgm:pt>
    <dgm:pt modelId="{F65DFD9A-9521-456A-9A26-82CEA089E973}" type="sibTrans" cxnId="{475E98BF-D478-41F6-B79B-B547137B44FE}">
      <dgm:prSet/>
      <dgm:spPr/>
      <dgm:t>
        <a:bodyPr/>
        <a:lstStyle/>
        <a:p>
          <a:endParaRPr lang="en-US"/>
        </a:p>
      </dgm:t>
    </dgm:pt>
    <dgm:pt modelId="{3F5A8669-54BC-463C-A658-DE958243C3BD}">
      <dgm:prSet/>
      <dgm:spPr/>
      <dgm:t>
        <a:bodyPr/>
        <a:lstStyle/>
        <a:p>
          <a:r>
            <a:rPr lang="en-US"/>
            <a:t>Delayed Care</a:t>
          </a:r>
        </a:p>
      </dgm:t>
    </dgm:pt>
    <dgm:pt modelId="{EE7982BB-615D-45F8-95A2-F98904A73666}" type="parTrans" cxnId="{41A52597-DADB-411A-A858-8A81430D2FC9}">
      <dgm:prSet/>
      <dgm:spPr/>
      <dgm:t>
        <a:bodyPr/>
        <a:lstStyle/>
        <a:p>
          <a:endParaRPr lang="en-US"/>
        </a:p>
      </dgm:t>
    </dgm:pt>
    <dgm:pt modelId="{0B207A93-BF2B-44EA-9B23-E2750ED791F4}" type="sibTrans" cxnId="{41A52597-DADB-411A-A858-8A81430D2FC9}">
      <dgm:prSet/>
      <dgm:spPr/>
      <dgm:t>
        <a:bodyPr/>
        <a:lstStyle/>
        <a:p>
          <a:endParaRPr lang="en-US"/>
        </a:p>
      </dgm:t>
    </dgm:pt>
    <dgm:pt modelId="{979D6686-8976-4FAB-AEE9-69B37C44501F}">
      <dgm:prSet/>
      <dgm:spPr/>
      <dgm:t>
        <a:bodyPr/>
        <a:lstStyle/>
        <a:p>
          <a:r>
            <a:rPr lang="en-US" dirty="0"/>
            <a:t>Forgone Care</a:t>
          </a:r>
        </a:p>
      </dgm:t>
    </dgm:pt>
    <dgm:pt modelId="{A18C1134-C339-4D93-9E01-52741AA7CFF5}" type="parTrans" cxnId="{7C82693A-0F66-47DD-93E2-A86819B6406A}">
      <dgm:prSet/>
      <dgm:spPr/>
      <dgm:t>
        <a:bodyPr/>
        <a:lstStyle/>
        <a:p>
          <a:endParaRPr lang="en-US"/>
        </a:p>
      </dgm:t>
    </dgm:pt>
    <dgm:pt modelId="{F3AE46A3-0AA9-4001-B8D6-3362B70F8EE5}" type="sibTrans" cxnId="{7C82693A-0F66-47DD-93E2-A86819B6406A}">
      <dgm:prSet/>
      <dgm:spPr/>
      <dgm:t>
        <a:bodyPr/>
        <a:lstStyle/>
        <a:p>
          <a:endParaRPr lang="en-US"/>
        </a:p>
      </dgm:t>
    </dgm:pt>
    <dgm:pt modelId="{869BF71B-AE02-4CB4-9387-825526A04D83}" type="pres">
      <dgm:prSet presAssocID="{D9133642-77B5-4F35-9C25-61C0E3914CAE}" presName="root" presStyleCnt="0">
        <dgm:presLayoutVars>
          <dgm:dir/>
          <dgm:resizeHandles val="exact"/>
        </dgm:presLayoutVars>
      </dgm:prSet>
      <dgm:spPr/>
    </dgm:pt>
    <dgm:pt modelId="{432506EF-3441-4FDF-9169-DCE804449C1E}" type="pres">
      <dgm:prSet presAssocID="{63D92E9E-4043-4796-903C-701BF514CFC8}" presName="compNode" presStyleCnt="0"/>
      <dgm:spPr/>
    </dgm:pt>
    <dgm:pt modelId="{6D06FCE9-42CD-4B93-A48C-980449D37AD8}" type="pres">
      <dgm:prSet presAssocID="{63D92E9E-4043-4796-903C-701BF514CF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3740D65-AE8A-4532-AFE0-15356FC84D1A}" type="pres">
      <dgm:prSet presAssocID="{63D92E9E-4043-4796-903C-701BF514CFC8}" presName="spaceRect" presStyleCnt="0"/>
      <dgm:spPr/>
    </dgm:pt>
    <dgm:pt modelId="{F8727CAD-9413-4869-A723-2ADA4993A34B}" type="pres">
      <dgm:prSet presAssocID="{63D92E9E-4043-4796-903C-701BF514CFC8}" presName="textRect" presStyleLbl="revTx" presStyleIdx="0" presStyleCnt="3">
        <dgm:presLayoutVars>
          <dgm:chMax val="1"/>
          <dgm:chPref val="1"/>
        </dgm:presLayoutVars>
      </dgm:prSet>
      <dgm:spPr/>
    </dgm:pt>
    <dgm:pt modelId="{0C0ABFF5-0BB7-4DFC-B1E9-6E571459066F}" type="pres">
      <dgm:prSet presAssocID="{F65DFD9A-9521-456A-9A26-82CEA089E973}" presName="sibTrans" presStyleCnt="0"/>
      <dgm:spPr/>
    </dgm:pt>
    <dgm:pt modelId="{09320F3D-D911-4943-9946-4FD4749B648C}" type="pres">
      <dgm:prSet presAssocID="{3F5A8669-54BC-463C-A658-DE958243C3BD}" presName="compNode" presStyleCnt="0"/>
      <dgm:spPr/>
    </dgm:pt>
    <dgm:pt modelId="{2CC365DB-264B-4105-B8CE-A13D7A94CBFA}" type="pres">
      <dgm:prSet presAssocID="{3F5A8669-54BC-463C-A658-DE958243C3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751F9C8-9F1F-4428-A6A3-C957BAAAC321}" type="pres">
      <dgm:prSet presAssocID="{3F5A8669-54BC-463C-A658-DE958243C3BD}" presName="spaceRect" presStyleCnt="0"/>
      <dgm:spPr/>
    </dgm:pt>
    <dgm:pt modelId="{7F2A294B-D7A8-48D4-A683-289C0434EA94}" type="pres">
      <dgm:prSet presAssocID="{3F5A8669-54BC-463C-A658-DE958243C3BD}" presName="textRect" presStyleLbl="revTx" presStyleIdx="1" presStyleCnt="3">
        <dgm:presLayoutVars>
          <dgm:chMax val="1"/>
          <dgm:chPref val="1"/>
        </dgm:presLayoutVars>
      </dgm:prSet>
      <dgm:spPr/>
    </dgm:pt>
    <dgm:pt modelId="{86EB478E-4C64-4CD0-9B60-336920F8FA85}" type="pres">
      <dgm:prSet presAssocID="{0B207A93-BF2B-44EA-9B23-E2750ED791F4}" presName="sibTrans" presStyleCnt="0"/>
      <dgm:spPr/>
    </dgm:pt>
    <dgm:pt modelId="{A29D61BD-F5C7-4389-93BD-96DEB9DA195F}" type="pres">
      <dgm:prSet presAssocID="{979D6686-8976-4FAB-AEE9-69B37C44501F}" presName="compNode" presStyleCnt="0"/>
      <dgm:spPr/>
    </dgm:pt>
    <dgm:pt modelId="{320C4E4A-C445-4C42-AEDF-5CA357661AB3}" type="pres">
      <dgm:prSet presAssocID="{979D6686-8976-4FAB-AEE9-69B37C4450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outline"/>
        </a:ext>
      </dgm:extLst>
    </dgm:pt>
    <dgm:pt modelId="{F5858BD0-48D3-4972-B98F-4E57684315BA}" type="pres">
      <dgm:prSet presAssocID="{979D6686-8976-4FAB-AEE9-69B37C44501F}" presName="spaceRect" presStyleCnt="0"/>
      <dgm:spPr/>
    </dgm:pt>
    <dgm:pt modelId="{989B45A5-E9CB-4FB8-B56B-0B4EC8A282CC}" type="pres">
      <dgm:prSet presAssocID="{979D6686-8976-4FAB-AEE9-69B37C4450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155B01-AEE6-4FB8-B73C-E55D5B9E3B95}" type="presOf" srcId="{979D6686-8976-4FAB-AEE9-69B37C44501F}" destId="{989B45A5-E9CB-4FB8-B56B-0B4EC8A282CC}" srcOrd="0" destOrd="0" presId="urn:microsoft.com/office/officeart/2018/2/layout/IconLabelList"/>
    <dgm:cxn modelId="{7C82693A-0F66-47DD-93E2-A86819B6406A}" srcId="{D9133642-77B5-4F35-9C25-61C0E3914CAE}" destId="{979D6686-8976-4FAB-AEE9-69B37C44501F}" srcOrd="2" destOrd="0" parTransId="{A18C1134-C339-4D93-9E01-52741AA7CFF5}" sibTransId="{F3AE46A3-0AA9-4001-B8D6-3362B70F8EE5}"/>
    <dgm:cxn modelId="{3F9F624F-5409-4B9C-B803-D10DF00FD203}" type="presOf" srcId="{3F5A8669-54BC-463C-A658-DE958243C3BD}" destId="{7F2A294B-D7A8-48D4-A683-289C0434EA94}" srcOrd="0" destOrd="0" presId="urn:microsoft.com/office/officeart/2018/2/layout/IconLabelList"/>
    <dgm:cxn modelId="{41A52597-DADB-411A-A858-8A81430D2FC9}" srcId="{D9133642-77B5-4F35-9C25-61C0E3914CAE}" destId="{3F5A8669-54BC-463C-A658-DE958243C3BD}" srcOrd="1" destOrd="0" parTransId="{EE7982BB-615D-45F8-95A2-F98904A73666}" sibTransId="{0B207A93-BF2B-44EA-9B23-E2750ED791F4}"/>
    <dgm:cxn modelId="{586522B4-0D1A-4FB7-8910-CCED96BDF61C}" type="presOf" srcId="{D9133642-77B5-4F35-9C25-61C0E3914CAE}" destId="{869BF71B-AE02-4CB4-9387-825526A04D83}" srcOrd="0" destOrd="0" presId="urn:microsoft.com/office/officeart/2018/2/layout/IconLabelList"/>
    <dgm:cxn modelId="{475E98BF-D478-41F6-B79B-B547137B44FE}" srcId="{D9133642-77B5-4F35-9C25-61C0E3914CAE}" destId="{63D92E9E-4043-4796-903C-701BF514CFC8}" srcOrd="0" destOrd="0" parTransId="{D11C9DBB-77E4-4284-811A-C2D00A34FD1E}" sibTransId="{F65DFD9A-9521-456A-9A26-82CEA089E973}"/>
    <dgm:cxn modelId="{A2B607C0-557B-4A23-9592-1F259E11AD26}" type="presOf" srcId="{63D92E9E-4043-4796-903C-701BF514CFC8}" destId="{F8727CAD-9413-4869-A723-2ADA4993A34B}" srcOrd="0" destOrd="0" presId="urn:microsoft.com/office/officeart/2018/2/layout/IconLabelList"/>
    <dgm:cxn modelId="{9250B70A-E1B0-4BB0-85C8-8762AABE931B}" type="presParOf" srcId="{869BF71B-AE02-4CB4-9387-825526A04D83}" destId="{432506EF-3441-4FDF-9169-DCE804449C1E}" srcOrd="0" destOrd="0" presId="urn:microsoft.com/office/officeart/2018/2/layout/IconLabelList"/>
    <dgm:cxn modelId="{99301200-D3CE-47EB-AAD6-6287F5C8F62F}" type="presParOf" srcId="{432506EF-3441-4FDF-9169-DCE804449C1E}" destId="{6D06FCE9-42CD-4B93-A48C-980449D37AD8}" srcOrd="0" destOrd="0" presId="urn:microsoft.com/office/officeart/2018/2/layout/IconLabelList"/>
    <dgm:cxn modelId="{E1628CB3-1B7E-4E54-B043-DB7A1BBF5306}" type="presParOf" srcId="{432506EF-3441-4FDF-9169-DCE804449C1E}" destId="{E3740D65-AE8A-4532-AFE0-15356FC84D1A}" srcOrd="1" destOrd="0" presId="urn:microsoft.com/office/officeart/2018/2/layout/IconLabelList"/>
    <dgm:cxn modelId="{C34F4997-C9B2-4702-B9B9-8A1642B36B2A}" type="presParOf" srcId="{432506EF-3441-4FDF-9169-DCE804449C1E}" destId="{F8727CAD-9413-4869-A723-2ADA4993A34B}" srcOrd="2" destOrd="0" presId="urn:microsoft.com/office/officeart/2018/2/layout/IconLabelList"/>
    <dgm:cxn modelId="{6070B46C-D8D4-49A4-AAE4-F9A1C9866C24}" type="presParOf" srcId="{869BF71B-AE02-4CB4-9387-825526A04D83}" destId="{0C0ABFF5-0BB7-4DFC-B1E9-6E571459066F}" srcOrd="1" destOrd="0" presId="urn:microsoft.com/office/officeart/2018/2/layout/IconLabelList"/>
    <dgm:cxn modelId="{C4A75047-AC2C-4579-9291-F256D6E6EAB6}" type="presParOf" srcId="{869BF71B-AE02-4CB4-9387-825526A04D83}" destId="{09320F3D-D911-4943-9946-4FD4749B648C}" srcOrd="2" destOrd="0" presId="urn:microsoft.com/office/officeart/2018/2/layout/IconLabelList"/>
    <dgm:cxn modelId="{803EC222-923E-449A-84EC-ABE6B2EFE1DD}" type="presParOf" srcId="{09320F3D-D911-4943-9946-4FD4749B648C}" destId="{2CC365DB-264B-4105-B8CE-A13D7A94CBFA}" srcOrd="0" destOrd="0" presId="urn:microsoft.com/office/officeart/2018/2/layout/IconLabelList"/>
    <dgm:cxn modelId="{E869D9DD-B852-4EB2-825A-907D0CEC29D0}" type="presParOf" srcId="{09320F3D-D911-4943-9946-4FD4749B648C}" destId="{A751F9C8-9F1F-4428-A6A3-C957BAAAC321}" srcOrd="1" destOrd="0" presId="urn:microsoft.com/office/officeart/2018/2/layout/IconLabelList"/>
    <dgm:cxn modelId="{1040563E-4BAA-41D3-9436-7314AA51A6C4}" type="presParOf" srcId="{09320F3D-D911-4943-9946-4FD4749B648C}" destId="{7F2A294B-D7A8-48D4-A683-289C0434EA94}" srcOrd="2" destOrd="0" presId="urn:microsoft.com/office/officeart/2018/2/layout/IconLabelList"/>
    <dgm:cxn modelId="{E6FC182C-EEED-4342-8273-B73BC8B529DC}" type="presParOf" srcId="{869BF71B-AE02-4CB4-9387-825526A04D83}" destId="{86EB478E-4C64-4CD0-9B60-336920F8FA85}" srcOrd="3" destOrd="0" presId="urn:microsoft.com/office/officeart/2018/2/layout/IconLabelList"/>
    <dgm:cxn modelId="{EEA8E8A2-63FA-4AA8-9FC7-C2E4E07EBAD4}" type="presParOf" srcId="{869BF71B-AE02-4CB4-9387-825526A04D83}" destId="{A29D61BD-F5C7-4389-93BD-96DEB9DA195F}" srcOrd="4" destOrd="0" presId="urn:microsoft.com/office/officeart/2018/2/layout/IconLabelList"/>
    <dgm:cxn modelId="{746A222E-9A44-44F8-9D98-3A0CA9A91E41}" type="presParOf" srcId="{A29D61BD-F5C7-4389-93BD-96DEB9DA195F}" destId="{320C4E4A-C445-4C42-AEDF-5CA357661AB3}" srcOrd="0" destOrd="0" presId="urn:microsoft.com/office/officeart/2018/2/layout/IconLabelList"/>
    <dgm:cxn modelId="{D118472D-6666-495E-A272-17AF0A889542}" type="presParOf" srcId="{A29D61BD-F5C7-4389-93BD-96DEB9DA195F}" destId="{F5858BD0-48D3-4972-B98F-4E57684315BA}" srcOrd="1" destOrd="0" presId="urn:microsoft.com/office/officeart/2018/2/layout/IconLabelList"/>
    <dgm:cxn modelId="{1BCF7908-C8F9-477F-A17B-B64280730500}" type="presParOf" srcId="{A29D61BD-F5C7-4389-93BD-96DEB9DA195F}" destId="{989B45A5-E9CB-4FB8-B56B-0B4EC8A282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6FCE9-42CD-4B93-A48C-980449D37AD8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27CAD-9413-4869-A723-2ADA4993A34B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Financial Toxicity</a:t>
          </a:r>
        </a:p>
      </dsp:txBody>
      <dsp:txXfrm>
        <a:off x="59990" y="2654049"/>
        <a:ext cx="3226223" cy="720000"/>
      </dsp:txXfrm>
    </dsp:sp>
    <dsp:sp modelId="{2CC365DB-264B-4105-B8CE-A13D7A94CBFA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A294B-D7A8-48D4-A683-289C0434EA94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Delayed Care</a:t>
          </a:r>
        </a:p>
      </dsp:txBody>
      <dsp:txXfrm>
        <a:off x="3850802" y="2654049"/>
        <a:ext cx="3226223" cy="720000"/>
      </dsp:txXfrm>
    </dsp:sp>
    <dsp:sp modelId="{320C4E4A-C445-4C42-AEDF-5CA357661AB3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B45A5-E9CB-4FB8-B56B-0B4EC8A282CC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Forgone Care</a:t>
          </a:r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69A0-C6BC-FF42-A931-135A40649BF5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30382-5D02-5C48-B085-9AD2C28AB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0382-5D02-5C48-B085-9AD2C28AB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0382-5D02-5C48-B085-9AD2C28AB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0382-5D02-5C48-B085-9AD2C28AB4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22CA-849A-E56B-375F-CECD23C42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7DBFE-61E3-23A9-45C0-25F1A7993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4BF69-F537-9D4B-659C-EF103522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2E7B-4156-65B1-08BB-111E226E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3D38-26FA-79BE-2F6D-319BBF1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5EB4-C936-ABBD-0699-A44BED40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6F565-56F9-6C02-F998-D903E820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BA20-B33E-7571-0B73-A2BCFFCD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25F1F-3A74-C149-71A0-EB08F6B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87F4-D9B0-23BE-05D4-EC4E17B9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B448F-23F8-EB23-4FE4-D152F5787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CA782-6723-0699-5E8B-046E1B62A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18CE-AC55-1E7A-8215-D1362C3D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2027-41DE-F35C-DBD9-285D00C7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E3B4-65DF-2FE3-9291-4DD1C54F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A6EA-DF55-F72E-63EB-F1C7EDD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50B6-73E3-BC63-5F0F-ADF016D2F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8838-850A-0CCA-2E59-DD59C301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314E-AED4-0C71-3B1D-A749B6DD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4BDE-83C0-B377-4217-7F8E639F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DE91-3DAF-87C1-40B0-CAE64691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D43DD-0665-2EAE-B621-40A937D9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D323-3E8F-7BCD-2865-DA9EF2F6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4CEF-069C-EBE7-6E70-ACA92577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DB44-2212-1B8F-701B-ACCB772E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C609-AFC3-A271-701C-511FB8E2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221A-7B73-0061-4467-472F9DB64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53974-11B7-5526-3511-05C5DCFDA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9AD42-338F-7052-4F3E-363524CF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91124-8DF0-26EE-F4C8-442E0098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4DD0B-0358-0A21-D791-AC7375F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A4D0-B33C-583F-D0AD-733FCCF3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5FE73-91F1-5B34-13EB-4B3714D2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2BFC2-F449-FDB6-F9EB-64F285CF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54846-3431-49DB-511F-BF3C00C2C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3CE3A-67F5-9010-9BD9-FECD78E45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F550C-30AB-7E12-400C-02FE5033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A7F04-8007-3210-92BD-3F49747E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6D29D-F368-DB91-52EE-455823BD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C00A-C4DB-A8DA-0E0B-169EBDCD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49DDC-6800-E4CC-31B3-21B8BCBA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858E1-2E56-D9F1-2A8E-971C9D3D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6F553-ED38-B732-9E7B-406CDBDA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8E62E-820A-3CA1-62EB-B4361F22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1CC99-5F31-E671-C059-EF42659D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0F1D4-490E-DCF5-83A1-9B5E860F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0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4401-97A2-067E-20AE-2EB2FA7B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F2B4-02FF-AC91-4D98-58C38A0C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81268-9E93-CCCD-61FC-3E7DEF36F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8E5A0-9E1C-7588-9342-C1C688CE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2F52-EA77-3FC8-B638-CBD8929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C8245-C12C-3DAD-11FB-1DA24E3F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0097-2360-AFE9-8503-8D2F402A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85B30-E1B0-42B8-098A-4348281FA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B4135-B1DD-FE57-B646-FACC1C72E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908D8-743C-CB5F-3CCE-0D616184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4FD1D-97EE-F1AB-68B4-0D4A3C99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2B3E-2CA6-8AF9-9B91-3D1D8061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FD31D-D0CB-177E-AE3B-E231F2A1F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1A79E-1277-F8EA-2817-80922B6C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421BF-F487-C230-3A35-DE703AC19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27F1F-6F31-0141-8F12-63CC2C3BB2A6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06D3-3EFF-F37E-ACF5-28A5A14E7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42DB-4A39-3F7A-638D-508DC7773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896F7-1E8B-CB4D-8D2C-FFC27515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82260-ED38-C522-FF4B-78ADDB19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en-US" sz="4600"/>
              <a:t>Out-of-Pocket Costs Following Abnormal Prostate Cancer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E8059-4B6C-B963-0EFF-DD47C026E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922561"/>
            <a:ext cx="10909643" cy="552659"/>
          </a:xfrm>
        </p:spPr>
        <p:txBody>
          <a:bodyPr anchor="ctr">
            <a:normAutofit/>
          </a:bodyPr>
          <a:lstStyle/>
          <a:p>
            <a:r>
              <a:rPr lang="en-US"/>
              <a:t>Arnav Srivastava</a:t>
            </a:r>
            <a:endParaRPr lang="en-US" dirty="0"/>
          </a:p>
        </p:txBody>
      </p:sp>
      <p:sp>
        <p:nvSpPr>
          <p:cNvPr id="41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ed M. Nesbit Urologic Society | Urology | Michigan Medicine | University  of Michigan">
            <a:extLst>
              <a:ext uri="{FF2B5EF4-FFF2-40B4-BE49-F238E27FC236}">
                <a16:creationId xmlns:a16="http://schemas.microsoft.com/office/drawing/2014/main" id="{9931A00A-07AD-BD21-FD47-06A2D553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615" y="2642616"/>
            <a:ext cx="265926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stitute for Healthcare Policy and Innovation | LinkedIn">
            <a:extLst>
              <a:ext uri="{FF2B5EF4-FFF2-40B4-BE49-F238E27FC236}">
                <a16:creationId xmlns:a16="http://schemas.microsoft.com/office/drawing/2014/main" id="{BF43A064-39FD-F39E-CF5D-F3AC5925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812" y="2642616"/>
            <a:ext cx="360578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068DC-F17A-8170-24EB-DE1D981B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Implications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9FCC242-96B4-FD7E-E744-56B3612CA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19687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073FA4C9-FA68-1C0F-8FA9-E39F8240BEBC}"/>
              </a:ext>
            </a:extLst>
          </p:cNvPr>
          <p:cNvSpPr/>
          <p:nvPr/>
        </p:nvSpPr>
        <p:spPr>
          <a:xfrm>
            <a:off x="8961738" y="2852903"/>
            <a:ext cx="1911046" cy="1704810"/>
          </a:xfrm>
          <a:prstGeom prst="noSmoking">
            <a:avLst>
              <a:gd name="adj" fmla="val 894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9F964-7084-0EC6-C0AB-FEF95BF0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Lessons from Colorectal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2A74-A745-2CE8-4656-68AC979F1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u="sng" dirty="0"/>
              <a:t>Prior gap in coverage</a:t>
            </a:r>
            <a:r>
              <a:rPr lang="en-US" dirty="0"/>
              <a:t> colonoscopy after non-invasive screening test</a:t>
            </a:r>
          </a:p>
          <a:p>
            <a:endParaRPr lang="en-US" dirty="0"/>
          </a:p>
          <a:p>
            <a:r>
              <a:rPr lang="en-US" dirty="0"/>
              <a:t>Affordable Care Act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DC622-5634-CFA4-DB8A-20FF8DDF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6" y="1349226"/>
            <a:ext cx="4305905" cy="13025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DF051-6511-E07A-F59B-14FE94DF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4415511"/>
            <a:ext cx="4305905" cy="89347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8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7560D-0095-4BD7-0931-0BF247FC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Solutions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1648-4477-965A-0431-2AAB631D6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Policy</a:t>
            </a:r>
          </a:p>
          <a:p>
            <a:endParaRPr lang="en-US" sz="2200"/>
          </a:p>
          <a:p>
            <a:r>
              <a:rPr lang="en-US" sz="2200"/>
              <a:t>Insurance Design</a:t>
            </a:r>
          </a:p>
          <a:p>
            <a:endParaRPr lang="en-US" sz="2200"/>
          </a:p>
          <a:p>
            <a:r>
              <a:rPr lang="en-US" sz="2200"/>
              <a:t>Screening science</a:t>
            </a:r>
          </a:p>
          <a:p>
            <a:pPr lvl="1"/>
            <a:r>
              <a:rPr lang="en-US" sz="2200"/>
              <a:t>Biomarkers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D5E03-A327-E791-68C1-218898EF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726" y="640080"/>
            <a:ext cx="51316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BD469D-325E-1A31-BEF5-C7CBAB4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415958"/>
            <a:ext cx="4443154" cy="663304"/>
          </a:xfrm>
        </p:spPr>
        <p:txBody>
          <a:bodyPr anchor="b">
            <a:normAutofit/>
          </a:bodyPr>
          <a:lstStyle/>
          <a:p>
            <a:r>
              <a:rPr lang="en-US" sz="3400" dirty="0"/>
              <a:t>Conclusions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7A2A-15E5-F33E-073C-1236862C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Out-of-pocket costs for diagnostic testing after abnormal screening </a:t>
            </a:r>
          </a:p>
          <a:p>
            <a:pPr lvl="1"/>
            <a:r>
              <a:rPr lang="en-US" sz="2200" dirty="0"/>
              <a:t>Common</a:t>
            </a:r>
          </a:p>
          <a:p>
            <a:pPr lvl="1"/>
            <a:r>
              <a:rPr lang="en-US" sz="2200" dirty="0"/>
              <a:t>Substantial</a:t>
            </a:r>
          </a:p>
          <a:p>
            <a:pPr lvl="1"/>
            <a:r>
              <a:rPr lang="en-US" sz="2200" dirty="0"/>
              <a:t>Rising</a:t>
            </a:r>
          </a:p>
          <a:p>
            <a:pPr lvl="1"/>
            <a:endParaRPr lang="en-US" sz="1800" dirty="0"/>
          </a:p>
          <a:p>
            <a:r>
              <a:rPr lang="en-US" sz="2200" dirty="0"/>
              <a:t>Burdens for those most likely to benefit</a:t>
            </a:r>
          </a:p>
          <a:p>
            <a:endParaRPr lang="en-US" sz="2200" dirty="0"/>
          </a:p>
          <a:p>
            <a:r>
              <a:rPr lang="en-US" sz="2200" b="1" dirty="0"/>
              <a:t>Screening is a continuum of testing</a:t>
            </a:r>
          </a:p>
          <a:p>
            <a:pPr lvl="1"/>
            <a:endParaRPr lang="en-US" sz="1800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5FDF824-1EC1-0252-E4D4-D39A173D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388" y="625683"/>
            <a:ext cx="5551280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5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53CF-994F-29A5-0436-903048D3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68772"/>
            <a:ext cx="10506456" cy="1110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</a:t>
            </a:r>
          </a:p>
        </p:txBody>
      </p:sp>
      <p:pic>
        <p:nvPicPr>
          <p:cNvPr id="1030" name="Picture 6" descr="Details - University of Chicago Medicine Faculty Profiles">
            <a:extLst>
              <a:ext uri="{FF2B5EF4-FFF2-40B4-BE49-F238E27FC236}">
                <a16:creationId xmlns:a16="http://schemas.microsoft.com/office/drawing/2014/main" id="{7F94F760-B252-DA75-BB36-BF62E66F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r="6797" b="-1"/>
          <a:stretch/>
        </p:blipFill>
        <p:spPr bwMode="auto">
          <a:xfrm>
            <a:off x="182787" y="171715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essa Dalton, MD, MPH - Center for Health &amp; Research Transformation">
            <a:extLst>
              <a:ext uri="{FF2B5EF4-FFF2-40B4-BE49-F238E27FC236}">
                <a16:creationId xmlns:a16="http://schemas.microsoft.com/office/drawing/2014/main" id="{EBE3D9C0-C5D1-49AD-D788-593125BD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1" b="1"/>
          <a:stretch/>
        </p:blipFill>
        <p:spPr bwMode="auto">
          <a:xfrm>
            <a:off x="3180760" y="171715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k Fendrick – Forbes Advisor">
            <a:extLst>
              <a:ext uri="{FF2B5EF4-FFF2-40B4-BE49-F238E27FC236}">
                <a16:creationId xmlns:a16="http://schemas.microsoft.com/office/drawing/2014/main" id="{CB41A414-D4EC-746A-7A20-0C86954F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r="6085" b="3"/>
          <a:stretch/>
        </p:blipFill>
        <p:spPr bwMode="auto">
          <a:xfrm>
            <a:off x="6178733" y="171715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ca Tilea - Data &amp; Analytics Manager - University of Michigan | LinkedIn">
            <a:extLst>
              <a:ext uri="{FF2B5EF4-FFF2-40B4-BE49-F238E27FC236}">
                <a16:creationId xmlns:a16="http://schemas.microsoft.com/office/drawing/2014/main" id="{F45E01D3-F5C2-51E3-6516-22CDFF9A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9860" b="-2"/>
          <a:stretch/>
        </p:blipFill>
        <p:spPr bwMode="auto">
          <a:xfrm>
            <a:off x="9176706" y="171715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fen">
            <a:extLst>
              <a:ext uri="{FF2B5EF4-FFF2-40B4-BE49-F238E27FC236}">
                <a16:creationId xmlns:a16="http://schemas.microsoft.com/office/drawing/2014/main" id="{B9434242-00C1-E6AB-720B-5294B9FD3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21707" b="4"/>
          <a:stretch/>
        </p:blipFill>
        <p:spPr bwMode="auto">
          <a:xfrm>
            <a:off x="642938" y="1677988"/>
            <a:ext cx="1443038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dd Matthew Morgan, MD | Urology | Michigan Medicine | University of  Michigan">
            <a:extLst>
              <a:ext uri="{FF2B5EF4-FFF2-40B4-BE49-F238E27FC236}">
                <a16:creationId xmlns:a16="http://schemas.microsoft.com/office/drawing/2014/main" id="{67A864A7-DC80-DF6B-325E-B1CA16197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2837" b="4"/>
          <a:stretch/>
        </p:blipFill>
        <p:spPr bwMode="auto">
          <a:xfrm>
            <a:off x="2160588" y="1677988"/>
            <a:ext cx="1431925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udor Borza | Urology Health Services Research Division">
            <a:extLst>
              <a:ext uri="{FF2B5EF4-FFF2-40B4-BE49-F238E27FC236}">
                <a16:creationId xmlns:a16="http://schemas.microsoft.com/office/drawing/2014/main" id="{80EA3FC7-E57E-FF37-3B5E-A91267606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r="26602"/>
          <a:stretch/>
        </p:blipFill>
        <p:spPr bwMode="auto">
          <a:xfrm>
            <a:off x="3667125" y="1677988"/>
            <a:ext cx="1431925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impa Salami, MD, MPH | Urology | Michigan Medicine | University of Michigan">
            <a:extLst>
              <a:ext uri="{FF2B5EF4-FFF2-40B4-BE49-F238E27FC236}">
                <a16:creationId xmlns:a16="http://schemas.microsoft.com/office/drawing/2014/main" id="{115C5809-776E-E083-D5B6-72E8A8DE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677988"/>
            <a:ext cx="1844675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 - The American Society for Clinical Investigation">
            <a:extLst>
              <a:ext uri="{FF2B5EF4-FFF2-40B4-BE49-F238E27FC236}">
                <a16:creationId xmlns:a16="http://schemas.microsoft.com/office/drawing/2014/main" id="{37EFEEC1-41C9-46DB-DDED-3C04674EE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r="5467" b="3"/>
          <a:stretch/>
        </p:blipFill>
        <p:spPr bwMode="auto">
          <a:xfrm>
            <a:off x="7092950" y="1677988"/>
            <a:ext cx="1443038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hakn Bedig Shahinian MD - University of Michigan Health System MediaBank">
            <a:extLst>
              <a:ext uri="{FF2B5EF4-FFF2-40B4-BE49-F238E27FC236}">
                <a16:creationId xmlns:a16="http://schemas.microsoft.com/office/drawing/2014/main" id="{A1A9750F-029E-3E80-488D-EFA73F77A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20270" b="-1"/>
          <a:stretch/>
        </p:blipFill>
        <p:spPr bwMode="auto">
          <a:xfrm>
            <a:off x="8609013" y="1677988"/>
            <a:ext cx="1431925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dsey Herrel, MD | Urology | Michigan Medicine | University of Michigan">
            <a:extLst>
              <a:ext uri="{FF2B5EF4-FFF2-40B4-BE49-F238E27FC236}">
                <a16:creationId xmlns:a16="http://schemas.microsoft.com/office/drawing/2014/main" id="{9510B586-3A94-3983-5074-B9AAE4510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3432" b="4"/>
          <a:stretch/>
        </p:blipFill>
        <p:spPr bwMode="auto">
          <a:xfrm>
            <a:off x="10115550" y="1677988"/>
            <a:ext cx="1431925" cy="238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7C01D-4ADE-C6DD-50BE-CFC81FC5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Mentors</a:t>
            </a:r>
          </a:p>
        </p:txBody>
      </p:sp>
    </p:spTree>
    <p:extLst>
      <p:ext uri="{BB962C8B-B14F-4D97-AF65-F5344CB8AC3E}">
        <p14:creationId xmlns:p14="http://schemas.microsoft.com/office/powerpoint/2010/main" val="2961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F46AD-DFDB-7B85-26DD-5DA3263F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Prostate Cancer Screening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C7B8-6A95-BA1D-2DF2-C82E610D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 ~ 300,000 cases yearly</a:t>
            </a:r>
          </a:p>
          <a:p>
            <a:endParaRPr lang="en-US" sz="2000" dirty="0"/>
          </a:p>
          <a:p>
            <a:r>
              <a:rPr lang="en-US" sz="2000" dirty="0"/>
              <a:t>Most patients are diagnosed by PSA-screening</a:t>
            </a:r>
          </a:p>
          <a:p>
            <a:endParaRPr lang="en-US" sz="2000" dirty="0"/>
          </a:p>
          <a:p>
            <a:r>
              <a:rPr lang="en-US" sz="2000" dirty="0"/>
              <a:t>PSA testing, when done appropriately, reduces prostate cancer mortality and saves lives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B3642-154C-FA5A-7D1F-173DF933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607463"/>
            <a:ext cx="5150277" cy="14678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48F021F0-24E5-9E69-B14D-C0F9E4B6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490" y="1943352"/>
            <a:ext cx="1966091" cy="1966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B41B4-6CCF-6922-EB33-E4C7A2FE90A7}"/>
              </a:ext>
            </a:extLst>
          </p:cNvPr>
          <p:cNvSpPr txBox="1"/>
          <p:nvPr/>
        </p:nvSpPr>
        <p:spPr>
          <a:xfrm>
            <a:off x="1177453" y="3997744"/>
            <a:ext cx="2188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 – 69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insurance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9F2895-D37F-502E-27F5-14B6D524115E}"/>
              </a:ext>
            </a:extLst>
          </p:cNvPr>
          <p:cNvCxnSpPr>
            <a:cxnSpLocks/>
          </p:cNvCxnSpPr>
          <p:nvPr/>
        </p:nvCxnSpPr>
        <p:spPr>
          <a:xfrm>
            <a:off x="2859864" y="3121605"/>
            <a:ext cx="17803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Medical outline">
            <a:extLst>
              <a:ext uri="{FF2B5EF4-FFF2-40B4-BE49-F238E27FC236}">
                <a16:creationId xmlns:a16="http://schemas.microsoft.com/office/drawing/2014/main" id="{2D05AC1B-DD5A-8592-4339-87C1BE6E2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451" y="2207245"/>
            <a:ext cx="914400" cy="914360"/>
          </a:xfrm>
          <a:prstGeom prst="rect">
            <a:avLst/>
          </a:prstGeom>
        </p:spPr>
      </p:pic>
      <p:pic>
        <p:nvPicPr>
          <p:cNvPr id="12" name="Graphic 11" descr="Needle outline">
            <a:extLst>
              <a:ext uri="{FF2B5EF4-FFF2-40B4-BE49-F238E27FC236}">
                <a16:creationId xmlns:a16="http://schemas.microsoft.com/office/drawing/2014/main" id="{92EADD86-D945-FDBB-E9AA-E6199605E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4151" y="2207245"/>
            <a:ext cx="1752279" cy="1752279"/>
          </a:xfrm>
          <a:prstGeom prst="rect">
            <a:avLst/>
          </a:prstGeom>
        </p:spPr>
      </p:pic>
      <p:pic>
        <p:nvPicPr>
          <p:cNvPr id="14" name="Graphic 13" descr="Warning outline">
            <a:extLst>
              <a:ext uri="{FF2B5EF4-FFF2-40B4-BE49-F238E27FC236}">
                <a16:creationId xmlns:a16="http://schemas.microsoft.com/office/drawing/2014/main" id="{EA123D0D-71BF-F4E1-FFD3-6C71667E3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0240" y="532268"/>
            <a:ext cx="1752279" cy="1752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E0582E-51DF-FE13-B62A-5E11D078ABB7}"/>
              </a:ext>
            </a:extLst>
          </p:cNvPr>
          <p:cNvSpPr txBox="1"/>
          <p:nvPr/>
        </p:nvSpPr>
        <p:spPr>
          <a:xfrm>
            <a:off x="4438819" y="3997744"/>
            <a:ext cx="225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 Blood Test</a:t>
            </a:r>
          </a:p>
        </p:txBody>
      </p:sp>
      <p:pic>
        <p:nvPicPr>
          <p:cNvPr id="17" name="Graphic 16" descr="Money with solid fill">
            <a:extLst>
              <a:ext uri="{FF2B5EF4-FFF2-40B4-BE49-F238E27FC236}">
                <a16:creationId xmlns:a16="http://schemas.microsoft.com/office/drawing/2014/main" id="{627BDB6D-6E7D-FBDE-0F6F-764130300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3090" y="4347140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F18A77-9870-1CDE-422B-5AAE71A9116E}"/>
              </a:ext>
            </a:extLst>
          </p:cNvPr>
          <p:cNvCxnSpPr>
            <a:cxnSpLocks/>
          </p:cNvCxnSpPr>
          <p:nvPr/>
        </p:nvCxnSpPr>
        <p:spPr>
          <a:xfrm>
            <a:off x="6438189" y="3069288"/>
            <a:ext cx="2105310" cy="1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Prostate biopsy glyph icon Royalty Free Vector Image">
            <a:extLst>
              <a:ext uri="{FF2B5EF4-FFF2-40B4-BE49-F238E27FC236}">
                <a16:creationId xmlns:a16="http://schemas.microsoft.com/office/drawing/2014/main" id="{141D0AA6-42E2-F30C-9E83-9073E057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 bwMode="auto">
          <a:xfrm>
            <a:off x="9636607" y="1903912"/>
            <a:ext cx="1163788" cy="1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ri - Free healthcare and medical icons">
            <a:extLst>
              <a:ext uri="{FF2B5EF4-FFF2-40B4-BE49-F238E27FC236}">
                <a16:creationId xmlns:a16="http://schemas.microsoft.com/office/drawing/2014/main" id="{74B49458-815E-365F-B41D-684CC172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70" y="3152963"/>
            <a:ext cx="1136525" cy="1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FD51F1-A071-3B5A-E201-162F81A6943F}"/>
              </a:ext>
            </a:extLst>
          </p:cNvPr>
          <p:cNvSpPr txBox="1"/>
          <p:nvPr/>
        </p:nvSpPr>
        <p:spPr>
          <a:xfrm>
            <a:off x="8543499" y="2320528"/>
            <a:ext cx="112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Biopsy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A08D84-5965-6E40-FA9F-2D6E27156E22}"/>
              </a:ext>
            </a:extLst>
          </p:cNvPr>
          <p:cNvSpPr txBox="1"/>
          <p:nvPr/>
        </p:nvSpPr>
        <p:spPr>
          <a:xfrm>
            <a:off x="8742046" y="342469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MRI</a:t>
            </a:r>
          </a:p>
        </p:txBody>
      </p:sp>
      <p:pic>
        <p:nvPicPr>
          <p:cNvPr id="27" name="Graphic 26" descr="Treasure chest outline">
            <a:extLst>
              <a:ext uri="{FF2B5EF4-FFF2-40B4-BE49-F238E27FC236}">
                <a16:creationId xmlns:a16="http://schemas.microsoft.com/office/drawing/2014/main" id="{3A44357D-4C89-A264-6A6F-3549204CE5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95253" y="4804340"/>
            <a:ext cx="1846496" cy="184649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BCF57B7-89E9-AC13-4986-E7132C7DFF60}"/>
              </a:ext>
            </a:extLst>
          </p:cNvPr>
          <p:cNvSpPr/>
          <p:nvPr/>
        </p:nvSpPr>
        <p:spPr>
          <a:xfrm>
            <a:off x="8379726" y="4459408"/>
            <a:ext cx="3575714" cy="23422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4" grpId="0"/>
      <p:bldP spid="2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2CA8-2C77-FBE4-4087-5BB8332B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studied out-of-pocket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33D2-BABF-56F1-D067-F59AE96D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Privately insured patients</a:t>
            </a:r>
          </a:p>
          <a:p>
            <a:endParaRPr lang="en-US" dirty="0"/>
          </a:p>
          <a:p>
            <a:r>
              <a:rPr lang="en-US" dirty="0" err="1"/>
              <a:t>MarketScan</a:t>
            </a:r>
            <a:r>
              <a:rPr lang="en-US" dirty="0"/>
              <a:t> database</a:t>
            </a:r>
          </a:p>
          <a:p>
            <a:endParaRPr lang="en-US" dirty="0"/>
          </a:p>
          <a:p>
            <a:r>
              <a:rPr lang="en-US" dirty="0"/>
              <a:t>Men ages 55 – 69</a:t>
            </a:r>
          </a:p>
          <a:p>
            <a:endParaRPr lang="en-US" dirty="0"/>
          </a:p>
          <a:p>
            <a:r>
              <a:rPr lang="en-US" dirty="0"/>
              <a:t>2010 – 2020</a:t>
            </a:r>
          </a:p>
          <a:p>
            <a:endParaRPr lang="en-US" dirty="0"/>
          </a:p>
          <a:p>
            <a:r>
              <a:rPr lang="en-US" dirty="0"/>
              <a:t>Out-of-pocket costs related to prostate cancer testing within twelve months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F655-A2DC-2FBD-FEAF-E84363D0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2" y="0"/>
            <a:ext cx="10515600" cy="1325563"/>
          </a:xfrm>
        </p:spPr>
        <p:txBody>
          <a:bodyPr/>
          <a:lstStyle/>
          <a:p>
            <a:r>
              <a:rPr lang="en-US" dirty="0"/>
              <a:t>Typical Screening Pathway</a:t>
            </a:r>
          </a:p>
        </p:txBody>
      </p:sp>
      <p:pic>
        <p:nvPicPr>
          <p:cNvPr id="5" name="Graphic 4" descr="Needle with solid fill">
            <a:extLst>
              <a:ext uri="{FF2B5EF4-FFF2-40B4-BE49-F238E27FC236}">
                <a16:creationId xmlns:a16="http://schemas.microsoft.com/office/drawing/2014/main" id="{B9454E4E-E65E-553D-E597-237A8353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650" y="3117574"/>
            <a:ext cx="1716156" cy="1716156"/>
          </a:xfrm>
          <a:prstGeom prst="rect">
            <a:avLst/>
          </a:prstGeom>
        </p:spPr>
      </p:pic>
      <p:pic>
        <p:nvPicPr>
          <p:cNvPr id="1026" name="Picture 2" descr="Prostate biopsy glyph icon Royalty Free Vector Image">
            <a:extLst>
              <a:ext uri="{FF2B5EF4-FFF2-40B4-BE49-F238E27FC236}">
                <a16:creationId xmlns:a16="http://schemas.microsoft.com/office/drawing/2014/main" id="{FEC52DAE-AFBE-FD76-69ED-177965402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 bwMode="auto">
          <a:xfrm>
            <a:off x="5446643" y="1366165"/>
            <a:ext cx="1995752" cy="19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ri - Free healthcare and medical icons">
            <a:extLst>
              <a:ext uri="{FF2B5EF4-FFF2-40B4-BE49-F238E27FC236}">
                <a16:creationId xmlns:a16="http://schemas.microsoft.com/office/drawing/2014/main" id="{555F6811-35DA-C4FC-5107-A945EFC1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19" y="4670809"/>
            <a:ext cx="1948999" cy="19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Needle with solid fill">
            <a:extLst>
              <a:ext uri="{FF2B5EF4-FFF2-40B4-BE49-F238E27FC236}">
                <a16:creationId xmlns:a16="http://schemas.microsoft.com/office/drawing/2014/main" id="{36137EF4-3F99-661E-9879-83D2016D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7747" y="3117574"/>
            <a:ext cx="1716156" cy="1716156"/>
          </a:xfrm>
          <a:prstGeom prst="rect">
            <a:avLst/>
          </a:prstGeom>
        </p:spPr>
      </p:pic>
      <p:pic>
        <p:nvPicPr>
          <p:cNvPr id="8" name="Picture 2" descr="Prostate biopsy glyph icon Royalty Free Vector Image">
            <a:extLst>
              <a:ext uri="{FF2B5EF4-FFF2-40B4-BE49-F238E27FC236}">
                <a16:creationId xmlns:a16="http://schemas.microsoft.com/office/drawing/2014/main" id="{FB0DDA24-3437-C450-323F-9B710B928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 bwMode="auto">
          <a:xfrm>
            <a:off x="8285134" y="3001152"/>
            <a:ext cx="1995752" cy="19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251F1-3381-A201-D09D-389E0127A0FF}"/>
              </a:ext>
            </a:extLst>
          </p:cNvPr>
          <p:cNvCxnSpPr/>
          <p:nvPr/>
        </p:nvCxnSpPr>
        <p:spPr>
          <a:xfrm>
            <a:off x="2102806" y="3975651"/>
            <a:ext cx="7849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5C386F-F354-F02F-495F-DE11E6DE4E38}"/>
              </a:ext>
            </a:extLst>
          </p:cNvPr>
          <p:cNvCxnSpPr>
            <a:cxnSpLocks/>
            <a:endCxn id="1026" idx="1"/>
          </p:cNvCxnSpPr>
          <p:nvPr/>
        </p:nvCxnSpPr>
        <p:spPr>
          <a:xfrm flipV="1">
            <a:off x="4465983" y="2340665"/>
            <a:ext cx="980660" cy="974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F21875-33C4-1F23-DC8C-7C9A71D22EE3}"/>
              </a:ext>
            </a:extLst>
          </p:cNvPr>
          <p:cNvCxnSpPr>
            <a:cxnSpLocks/>
          </p:cNvCxnSpPr>
          <p:nvPr/>
        </p:nvCxnSpPr>
        <p:spPr>
          <a:xfrm>
            <a:off x="4174435" y="4240696"/>
            <a:ext cx="1386586" cy="1078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DE7FF3-A24C-5540-0F2A-A34D3B4C3B91}"/>
              </a:ext>
            </a:extLst>
          </p:cNvPr>
          <p:cNvCxnSpPr>
            <a:cxnSpLocks/>
          </p:cNvCxnSpPr>
          <p:nvPr/>
        </p:nvCxnSpPr>
        <p:spPr>
          <a:xfrm flipV="1">
            <a:off x="7442395" y="4443137"/>
            <a:ext cx="1272207" cy="899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5429E9-36E8-E298-FD77-EBBC6743BB54}"/>
              </a:ext>
            </a:extLst>
          </p:cNvPr>
          <p:cNvSpPr txBox="1"/>
          <p:nvPr/>
        </p:nvSpPr>
        <p:spPr>
          <a:xfrm>
            <a:off x="1153345" y="2655909"/>
            <a:ext cx="74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6B4CE7-2EC4-FACD-2D5D-628B694689BD}"/>
              </a:ext>
            </a:extLst>
          </p:cNvPr>
          <p:cNvSpPr txBox="1"/>
          <p:nvPr/>
        </p:nvSpPr>
        <p:spPr>
          <a:xfrm>
            <a:off x="3649810" y="2655908"/>
            <a:ext cx="74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9BF0E-1EA0-6272-3BFD-6B37596763B5}"/>
              </a:ext>
            </a:extLst>
          </p:cNvPr>
          <p:cNvSpPr txBox="1"/>
          <p:nvPr/>
        </p:nvSpPr>
        <p:spPr>
          <a:xfrm>
            <a:off x="5734007" y="1094730"/>
            <a:ext cx="144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Biopsy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02F5C6-1137-872F-553D-EFAB607DF850}"/>
              </a:ext>
            </a:extLst>
          </p:cNvPr>
          <p:cNvSpPr txBox="1"/>
          <p:nvPr/>
        </p:nvSpPr>
        <p:spPr>
          <a:xfrm>
            <a:off x="8078498" y="2770319"/>
            <a:ext cx="231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3. MRI &amp; Biopsy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5C72C-3F91-CEBA-4174-9687F3CABA8C}"/>
              </a:ext>
            </a:extLst>
          </p:cNvPr>
          <p:cNvSpPr txBox="1"/>
          <p:nvPr/>
        </p:nvSpPr>
        <p:spPr>
          <a:xfrm>
            <a:off x="5927474" y="422492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MRI</a:t>
            </a:r>
          </a:p>
        </p:txBody>
      </p:sp>
    </p:spTree>
    <p:extLst>
      <p:ext uri="{BB962C8B-B14F-4D97-AF65-F5344CB8AC3E}">
        <p14:creationId xmlns:p14="http://schemas.microsoft.com/office/powerpoint/2010/main" val="30837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A71F1-6C96-5450-33AB-2183FD44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EFBA4C-AF86-B9DA-D957-2A5F338E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5" y="1086382"/>
            <a:ext cx="10175470" cy="557106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A9FE555-550A-34D5-03F3-3EE80B8B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Non-Zero Cost Sharing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4F9B7-8BE0-EF0D-2629-1C0C09AB26DA}"/>
              </a:ext>
            </a:extLst>
          </p:cNvPr>
          <p:cNvSpPr txBox="1"/>
          <p:nvPr/>
        </p:nvSpPr>
        <p:spPr>
          <a:xfrm>
            <a:off x="9077108" y="6488668"/>
            <a:ext cx="311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Srivastava et al. </a:t>
            </a:r>
            <a:r>
              <a:rPr lang="en-US" i="1" dirty="0"/>
              <a:t>Cancer,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3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1AB9C-9DE8-4E83-BCD3-F64E6936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76" y="643466"/>
            <a:ext cx="94026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5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B66CC3-D407-C9BB-9923-11BFEF83CF73}"/>
              </a:ext>
            </a:extLst>
          </p:cNvPr>
          <p:cNvGraphicFramePr/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7E544F7-5578-6500-47DD-B4CE41F4B1C5}"/>
              </a:ext>
            </a:extLst>
          </p:cNvPr>
          <p:cNvSpPr/>
          <p:nvPr/>
        </p:nvSpPr>
        <p:spPr>
          <a:xfrm>
            <a:off x="6624320" y="5747173"/>
            <a:ext cx="1686560" cy="46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2279D-C8F1-BDCA-E72C-5CE92FB2678B}"/>
              </a:ext>
            </a:extLst>
          </p:cNvPr>
          <p:cNvSpPr txBox="1"/>
          <p:nvPr/>
        </p:nvSpPr>
        <p:spPr>
          <a:xfrm>
            <a:off x="10351189" y="6488668"/>
            <a:ext cx="16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Srivastava et al</a:t>
            </a:r>
          </a:p>
        </p:txBody>
      </p:sp>
    </p:spTree>
    <p:extLst>
      <p:ext uri="{BB962C8B-B14F-4D97-AF65-F5344CB8AC3E}">
        <p14:creationId xmlns:p14="http://schemas.microsoft.com/office/powerpoint/2010/main" val="374439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174</Words>
  <Application>Microsoft Macintosh PowerPoint</Application>
  <PresentationFormat>Widescreen</PresentationFormat>
  <Paragraphs>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Out-of-Pocket Costs Following Abnormal Prostate Cancer Screening</vt:lpstr>
      <vt:lpstr>Prostate Cancer Screening</vt:lpstr>
      <vt:lpstr>PowerPoint Presentation</vt:lpstr>
      <vt:lpstr>How we studied out-of-pocket costs </vt:lpstr>
      <vt:lpstr>Typical Screening Pathway</vt:lpstr>
      <vt:lpstr>PowerPoint Presentation</vt:lpstr>
      <vt:lpstr>Non-Zero Cost Sharing</vt:lpstr>
      <vt:lpstr>PowerPoint Presentation</vt:lpstr>
      <vt:lpstr>PowerPoint Presentation</vt:lpstr>
      <vt:lpstr>Implications</vt:lpstr>
      <vt:lpstr>Lessons from Colorectal Cancer</vt:lpstr>
      <vt:lpstr>Solutions</vt:lpstr>
      <vt:lpstr>Conclusions</vt:lpstr>
      <vt:lpstr>Team</vt:lpstr>
      <vt:lpstr>Research Mentors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Out-of-Pocket Costs Following Abnormal Prostate Cancer Screening</dc:title>
  <dc:creator>Srivastava, Arnav</dc:creator>
  <cp:lastModifiedBy>Srivastava, Arnav</cp:lastModifiedBy>
  <cp:revision>10</cp:revision>
  <dcterms:created xsi:type="dcterms:W3CDTF">2024-04-04T19:23:55Z</dcterms:created>
  <dcterms:modified xsi:type="dcterms:W3CDTF">2024-09-03T15:44:28Z</dcterms:modified>
</cp:coreProperties>
</file>